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67" r:id="rId16"/>
    <p:sldId id="271" r:id="rId17"/>
    <p:sldId id="270" r:id="rId18"/>
  </p:sldIdLst>
  <p:sldSz cx="9144000" cy="5143500" type="screen16x9"/>
  <p:notesSz cx="6858000" cy="9144000"/>
  <p:embeddedFontLst>
    <p:embeddedFont>
      <p:font typeface="Archivo" panose="020B0604020202020204" charset="0"/>
      <p:regular r:id="rId20"/>
      <p:bold r:id="rId21"/>
      <p:italic r:id="rId22"/>
      <p:boldItalic r:id="rId23"/>
    </p:embeddedFont>
    <p:embeddedFont>
      <p:font typeface="Archivo Light" panose="020B0604020202020204" charset="0"/>
      <p:regular r:id="rId24"/>
      <p:bold r:id="rId25"/>
      <p:italic r:id="rId26"/>
      <p:boldItalic r:id="rId27"/>
    </p:embeddedFont>
    <p:embeddedFont>
      <p:font typeface="Archivo SemiBold" panose="020B060402020202020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Oswald Medium" pitchFamily="2" charset="0"/>
      <p:regular r:id="rId36"/>
      <p:bold r:id="rId37"/>
    </p:embeddedFont>
    <p:embeddedFont>
      <p:font typeface="Proxima Nova" panose="020B0604020202020204" charset="0"/>
      <p:regular r:id="rId38"/>
      <p:bold r:id="rId39"/>
      <p:italic r:id="rId40"/>
      <p:boldItalic r:id="rId41"/>
    </p:embeddedFont>
    <p:embeddedFont>
      <p:font typeface="Quattrocento Sans" panose="020B0502050000020003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presProps" Target="pres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dfb5a11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dfb5a11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a8861d5d7_0_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This is the highest position in TWENTY THREE YEARS (2001 was the last time we were this high in the index)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fa8861d5d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a8861d5d7_0_1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This is the highest position in TWENTY THREE YEARS (2001 was the last time we were this high in the index)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fa8861d5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a8861d5d7_0_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This is the highest position in TWENTY THREE YEARS (2001 was the last time we were this high in the index)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fa8861d5d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9751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8C519A66-5D7B-AA56-42FD-48C02ADC9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a8861d5d7_0_7:notes">
            <a:extLst>
              <a:ext uri="{FF2B5EF4-FFF2-40B4-BE49-F238E27FC236}">
                <a16:creationId xmlns:a16="http://schemas.microsoft.com/office/drawing/2014/main" id="{698418D2-ABDC-310E-F703-18B91AB5F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This is the highest position in TWENTY THREE YEARS (2001 was the last time we were this high in the index)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fa8861d5d7_0_7:notes">
            <a:extLst>
              <a:ext uri="{FF2B5EF4-FFF2-40B4-BE49-F238E27FC236}">
                <a16:creationId xmlns:a16="http://schemas.microsoft.com/office/drawing/2014/main" id="{30ED95A7-5FEC-1A6E-F707-4DC38305E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42147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b30687149_1_2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APIs, SDKs, open source projects, AI resources - make them have Delphi examples, book is obvious, here it is in RAD Studio - emulate/clone popular apps to show it can be done, Delphi in education, webinars - two per week, starting next week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30b3068714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8143DDF1-0C05-FBE9-78D6-7F9DEA6DF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b30687149_1_25:notes">
            <a:extLst>
              <a:ext uri="{FF2B5EF4-FFF2-40B4-BE49-F238E27FC236}">
                <a16:creationId xmlns:a16="http://schemas.microsoft.com/office/drawing/2014/main" id="{E4443D75-F4F2-5396-2BD3-03110F9AB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APIs, SDKs, open source projects, AI resources - make them have Delphi examples, book is obvious, here it is in RAD Studio - emulate/clone popular apps to show it can be done, Delphi in education, webinars - two per week, starting next week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30b30687149_1_25:notes">
            <a:extLst>
              <a:ext uri="{FF2B5EF4-FFF2-40B4-BE49-F238E27FC236}">
                <a16:creationId xmlns:a16="http://schemas.microsoft.com/office/drawing/2014/main" id="{DE4C8240-522E-49BE-B8CA-8457A1402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8412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2CCA9C1F-C0B5-11D7-E656-E70FC51FE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dfb5a1157_0_0:notes">
            <a:extLst>
              <a:ext uri="{FF2B5EF4-FFF2-40B4-BE49-F238E27FC236}">
                <a16:creationId xmlns:a16="http://schemas.microsoft.com/office/drawing/2014/main" id="{6CF965C7-58FD-0A0E-1476-F0F1D5ED7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dfb5a1157_0_0:notes">
            <a:extLst>
              <a:ext uri="{FF2B5EF4-FFF2-40B4-BE49-F238E27FC236}">
                <a16:creationId xmlns:a16="http://schemas.microsoft.com/office/drawing/2014/main" id="{E9FF6404-8F9C-72EB-6E80-21270A5723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08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dfb5a115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dfb5a115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dfb5a1157_0_1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30dfb5a11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b30687149_0_210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0b30687149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30687149_1_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0b3068714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30687149_1_16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0b3068714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b30687149_1_41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This is the highest position in TWENTY THREE YEARS (2001 was the last time we were this high in the index)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0b3068714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b30687149_1_4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0b3068714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a8861d5d7_0_0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This is the highest position in TWENTY THREE YEARS (2001 was the last time we were this high in the index)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fa8861d5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3071318" y="4823875"/>
            <a:ext cx="3038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2017-201</a:t>
            </a: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Idera, Inc. All rights reserved. Proprietary and confidential.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3">
  <p:cSld name="BLANK_2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700" y="-30204"/>
            <a:ext cx="9197702" cy="517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3 1">
  <p:cSld name="BLANK_2_1_1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700" y="-30204"/>
            <a:ext cx="9197702" cy="517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01">
  <p:cSld name="BLANK_2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02">
  <p:cSld name="BLANK_2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628650" y="517064"/>
            <a:ext cx="78867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3200"/>
              <a:buFont typeface="Archivo"/>
              <a:buNone/>
              <a:defRPr sz="32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25DA8"/>
              </a:buClr>
              <a:buSzPts val="2100"/>
              <a:buFont typeface="Archivo"/>
              <a:buChar char="•"/>
              <a:defRPr sz="21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5DA8"/>
              </a:buClr>
              <a:buSzPts val="1800"/>
              <a:buFont typeface="Archivo"/>
              <a:buChar char="•"/>
              <a:defRPr sz="18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5DA8"/>
              </a:buClr>
              <a:buSzPts val="1500"/>
              <a:buFont typeface="Archivo"/>
              <a:buChar char="•"/>
              <a:defRPr sz="15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623900" y="485277"/>
            <a:ext cx="78867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3000"/>
              <a:buFont typeface="Archivo"/>
              <a:buNone/>
              <a:defRPr sz="30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1"/>
          </p:nvPr>
        </p:nvSpPr>
        <p:spPr>
          <a:xfrm>
            <a:off x="623888" y="1540922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chivo"/>
              <a:buNone/>
              <a:defRPr sz="1800" i="0" u="none" strike="noStrike" cap="none">
                <a:solidFill>
                  <a:srgbClr val="888888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chivo"/>
              <a:buNone/>
              <a:defRPr sz="1500" i="0" u="none" strike="noStrike" cap="none">
                <a:solidFill>
                  <a:srgbClr val="888888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chivo"/>
              <a:buNone/>
              <a:defRPr sz="1400" i="0" u="none" strike="noStrike" cap="none">
                <a:solidFill>
                  <a:srgbClr val="888888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chivo"/>
              <a:buNone/>
              <a:defRPr sz="1200" i="0" u="none" strike="noStrike" cap="none">
                <a:solidFill>
                  <a:srgbClr val="888888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chivo"/>
              <a:buNone/>
              <a:defRPr sz="1200" i="0" u="none" strike="noStrike" cap="none">
                <a:solidFill>
                  <a:srgbClr val="888888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chivo"/>
              <a:buNone/>
              <a:defRPr sz="1200" i="0" u="none" strike="noStrike" cap="none">
                <a:solidFill>
                  <a:srgbClr val="888888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chivo"/>
              <a:buNone/>
              <a:defRPr sz="1200" i="0" u="none" strike="noStrike" cap="none">
                <a:solidFill>
                  <a:srgbClr val="888888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chivo"/>
              <a:buNone/>
              <a:defRPr sz="1200" i="0" u="none" strike="noStrike" cap="none">
                <a:solidFill>
                  <a:srgbClr val="888888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chivo"/>
              <a:buNone/>
              <a:defRPr sz="1200" i="0" u="none" strike="noStrike" cap="none">
                <a:solidFill>
                  <a:srgbClr val="888888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465991" y="594971"/>
            <a:ext cx="7077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>
            <a:off x="465991" y="1285875"/>
            <a:ext cx="7068900" cy="3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200"/>
              <a:buFont typeface="Archivo"/>
              <a:buChar char="▪"/>
              <a:defRPr sz="220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chivo"/>
              <a:buChar char="•"/>
              <a:defRPr sz="180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400"/>
              <a:buFont typeface="Archivo"/>
              <a:buChar char="●"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400"/>
              <a:buFont typeface="Archivo"/>
              <a:buChar char="●"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714315" y="4911028"/>
            <a:ext cx="233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>
            <a:off x="628650" y="517064"/>
            <a:ext cx="78867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3200"/>
              <a:buFont typeface="Archivo"/>
              <a:buNone/>
              <a:defRPr sz="32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•"/>
              <a:defRPr sz="21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•"/>
              <a:defRPr sz="18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•"/>
              <a:defRPr sz="15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•"/>
              <a:defRPr sz="21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•"/>
              <a:defRPr sz="18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•"/>
              <a:defRPr sz="15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/>
        </p:nvSpPr>
        <p:spPr>
          <a:xfrm>
            <a:off x="3071318" y="4823875"/>
            <a:ext cx="3038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2017-201</a:t>
            </a: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Idera, Inc. All rights reserved. Proprietary and confidential.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/>
        </p:nvSpPr>
        <p:spPr>
          <a:xfrm>
            <a:off x="3071318" y="4823875"/>
            <a:ext cx="3038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2017-201</a:t>
            </a: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Idera, Inc. All rights reserved. Proprietary and confidential.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reak">
  <p:cSld name="TITLE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/>
        </p:nvSpPr>
        <p:spPr>
          <a:xfrm>
            <a:off x="3071318" y="4823875"/>
            <a:ext cx="3038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2017-201</a:t>
            </a: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Idera, Inc. All rights reserved. Proprietary and confidential.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1">
  <p:cSld name="TITLE_AND_BODY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8"/>
          <p:cNvPicPr preferRelativeResize="0"/>
          <p:nvPr/>
        </p:nvPicPr>
        <p:blipFill rotWithShape="1">
          <a:blip r:embed="rId2">
            <a:alphaModFix/>
          </a:blip>
          <a:srcRect t="59649"/>
          <a:stretch/>
        </p:blipFill>
        <p:spPr>
          <a:xfrm>
            <a:off x="0" y="4853353"/>
            <a:ext cx="9012936" cy="29007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8"/>
          <p:cNvSpPr txBox="1">
            <a:spLocks noGrp="1"/>
          </p:cNvSpPr>
          <p:nvPr>
            <p:ph type="title"/>
          </p:nvPr>
        </p:nvSpPr>
        <p:spPr>
          <a:xfrm>
            <a:off x="465992" y="194997"/>
            <a:ext cx="7077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body" idx="1"/>
          </p:nvPr>
        </p:nvSpPr>
        <p:spPr>
          <a:xfrm>
            <a:off x="465992" y="1285875"/>
            <a:ext cx="7068900" cy="3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−"/>
              <a:defRPr sz="1400" b="0" i="0" u="none" strike="noStrike" cap="none">
                <a:solidFill>
                  <a:srgbClr val="ADA29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29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ADA29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8"/>
          <p:cNvSpPr txBox="1"/>
          <p:nvPr/>
        </p:nvSpPr>
        <p:spPr>
          <a:xfrm>
            <a:off x="7535008" y="4934119"/>
            <a:ext cx="14127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28"/>
          <p:cNvSpPr txBox="1"/>
          <p:nvPr/>
        </p:nvSpPr>
        <p:spPr>
          <a:xfrm>
            <a:off x="167054" y="4940470"/>
            <a:ext cx="47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2017 IDERA, Inc. All rights reserved. Proprietary and confidential.</a:t>
            </a:r>
            <a:endParaRPr sz="9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AD Studio">
  <p:cSld name="Blank RAD Studio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83262" y="190913"/>
            <a:ext cx="645458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9"/>
          <p:cNvSpPr/>
          <p:nvPr/>
        </p:nvSpPr>
        <p:spPr>
          <a:xfrm>
            <a:off x="0" y="5113603"/>
            <a:ext cx="9144000" cy="34200"/>
          </a:xfrm>
          <a:prstGeom prst="rect">
            <a:avLst/>
          </a:prstGeom>
          <a:solidFill>
            <a:srgbClr val="EB2D2E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9"/>
          <p:cNvSpPr txBox="1">
            <a:spLocks noGrp="1"/>
          </p:cNvSpPr>
          <p:nvPr>
            <p:ph type="title"/>
          </p:nvPr>
        </p:nvSpPr>
        <p:spPr>
          <a:xfrm>
            <a:off x="370388" y="273844"/>
            <a:ext cx="8145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Quattrocento Sans"/>
              <a:buNone/>
              <a:defRPr sz="2500" b="1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1"/>
          </p:nvPr>
        </p:nvSpPr>
        <p:spPr>
          <a:xfrm>
            <a:off x="428269" y="987863"/>
            <a:ext cx="83496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TITLE_AND_BODY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>
            <a:spLocks noGrp="1"/>
          </p:cNvSpPr>
          <p:nvPr>
            <p:ph type="title"/>
          </p:nvPr>
        </p:nvSpPr>
        <p:spPr>
          <a:xfrm>
            <a:off x="357384" y="357187"/>
            <a:ext cx="8429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body" idx="1"/>
          </p:nvPr>
        </p:nvSpPr>
        <p:spPr>
          <a:xfrm>
            <a:off x="357187" y="1399096"/>
            <a:ext cx="8429700" cy="3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L="457200" marR="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603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476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476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2"/>
          </p:nvPr>
        </p:nvSpPr>
        <p:spPr>
          <a:xfrm>
            <a:off x="357384" y="834293"/>
            <a:ext cx="84294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D"/>
              </a:buClr>
              <a:buSzPts val="700"/>
              <a:buFont typeface="Arial"/>
              <a:buNone/>
              <a:defRPr sz="1800" b="1" i="0" u="none" strike="noStrike" cap="none">
                <a:solidFill>
                  <a:srgbClr val="00A1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603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476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476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sldNum" idx="12"/>
          </p:nvPr>
        </p:nvSpPr>
        <p:spPr>
          <a:xfrm>
            <a:off x="8204783" y="4591050"/>
            <a:ext cx="8391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 txBox="1">
            <a:spLocks noGrp="1"/>
          </p:cNvSpPr>
          <p:nvPr>
            <p:ph type="title"/>
          </p:nvPr>
        </p:nvSpPr>
        <p:spPr>
          <a:xfrm>
            <a:off x="368795" y="224028"/>
            <a:ext cx="83532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None/>
              <a:defRPr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2"/>
          <p:cNvSpPr txBox="1">
            <a:spLocks noGrp="1"/>
          </p:cNvSpPr>
          <p:nvPr>
            <p:ph type="title"/>
          </p:nvPr>
        </p:nvSpPr>
        <p:spPr>
          <a:xfrm>
            <a:off x="182875" y="182875"/>
            <a:ext cx="87783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2"/>
          <p:cNvSpPr txBox="1">
            <a:spLocks noGrp="1"/>
          </p:cNvSpPr>
          <p:nvPr>
            <p:ph type="body" idx="1"/>
          </p:nvPr>
        </p:nvSpPr>
        <p:spPr>
          <a:xfrm>
            <a:off x="182875" y="635875"/>
            <a:ext cx="56481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32"/>
          <p:cNvSpPr txBox="1"/>
          <p:nvPr/>
        </p:nvSpPr>
        <p:spPr>
          <a:xfrm>
            <a:off x="816875" y="238657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2"/>
          <p:cNvSpPr txBox="1"/>
          <p:nvPr/>
        </p:nvSpPr>
        <p:spPr>
          <a:xfrm>
            <a:off x="6577575" y="1569725"/>
            <a:ext cx="20268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1" indent="-50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endParaRPr sz="1000" b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4713777"/>
            <a:ext cx="91440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158807" y="4787550"/>
            <a:ext cx="3171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2017-20</a:t>
            </a: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 </a:t>
            </a: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Idera, Inc. All rights reserved. Proprietary and confidential.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8645023" y="4791144"/>
            <a:ext cx="43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129250" y="4855001"/>
            <a:ext cx="795182" cy="14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22">
            <a:alphaModFix/>
          </a:blip>
          <a:srcRect l="219" r="209"/>
          <a:stretch/>
        </p:blipFill>
        <p:spPr>
          <a:xfrm>
            <a:off x="4178275" y="4881066"/>
            <a:ext cx="787436" cy="8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23">
            <a:alphaModFix/>
          </a:blip>
          <a:srcRect t="10280" b="10272"/>
          <a:stretch/>
        </p:blipFill>
        <p:spPr>
          <a:xfrm>
            <a:off x="5219559" y="4821576"/>
            <a:ext cx="709618" cy="2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24">
            <a:alphaModFix/>
          </a:blip>
          <a:srcRect t="139" b="129"/>
          <a:stretch/>
        </p:blipFill>
        <p:spPr>
          <a:xfrm>
            <a:off x="6271739" y="4854259"/>
            <a:ext cx="594287" cy="1426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Jur1YHrVQxc?feature=oembed" TargetMode="Externa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jp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jpg"/><Relationship Id="rId19" Type="http://schemas.openxmlformats.org/officeDocument/2006/relationships/image" Target="../media/image49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Relationship Id="rId2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ArHwNhsSsqY?feature=oembed" TargetMode="Externa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9442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/>
          <p:cNvPicPr preferRelativeResize="0"/>
          <p:nvPr/>
        </p:nvPicPr>
        <p:blipFill>
          <a:blip r:embed="rId4"/>
          <a:srcRect t="22" b="22"/>
          <a:stretch/>
        </p:blipFill>
        <p:spPr>
          <a:xfrm>
            <a:off x="1238241" y="1045075"/>
            <a:ext cx="1824300" cy="1824300"/>
          </a:xfrm>
          <a:prstGeom prst="ellipse">
            <a:avLst/>
          </a:prstGeom>
          <a:noFill/>
          <a:ln w="152400" cap="flat" cmpd="sng">
            <a:solidFill>
              <a:srgbClr val="E0DF0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123;p33"/>
          <p:cNvSpPr txBox="1"/>
          <p:nvPr/>
        </p:nvSpPr>
        <p:spPr>
          <a:xfrm>
            <a:off x="850666" y="2964625"/>
            <a:ext cx="2929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Ian Barker</a:t>
            </a:r>
            <a:endParaRPr sz="50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4" name="Google Shape;124;p33"/>
          <p:cNvSpPr txBox="1"/>
          <p:nvPr/>
        </p:nvSpPr>
        <p:spPr>
          <a:xfrm>
            <a:off x="160849" y="3581408"/>
            <a:ext cx="5016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ED463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Developer Advocate</a:t>
            </a:r>
            <a:endParaRPr sz="3700">
              <a:solidFill>
                <a:srgbClr val="ED463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/>
        </p:nvSpPr>
        <p:spPr>
          <a:xfrm>
            <a:off x="52425" y="46366"/>
            <a:ext cx="8338800" cy="41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EB2D2E"/>
                </a:solidFill>
                <a:latin typeface="Archivo"/>
                <a:ea typeface="Archivo"/>
                <a:cs typeface="Archivo"/>
                <a:sym typeface="Archivo"/>
              </a:rPr>
              <a:t>Selected events:</a:t>
            </a:r>
            <a:r>
              <a:rPr lang="en" sz="1700" dirty="0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700" b="1" dirty="0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Embarcadero Conference 2024</a:t>
            </a:r>
            <a:r>
              <a:rPr lang="en" sz="1700" dirty="0">
                <a:latin typeface="Archivo"/>
                <a:ea typeface="Archivo"/>
                <a:cs typeface="Archivo"/>
                <a:sym typeface="Archivo"/>
              </a:rPr>
              <a:t> held in São Paulo, Brazil</a:t>
            </a:r>
            <a:endParaRPr sz="1700" b="1" dirty="0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" name="Online Media 1" title="Embarcadero Brazil Conference 2024">
            <a:hlinkClick r:id="" action="ppaction://media"/>
            <a:extLst>
              <a:ext uri="{FF2B5EF4-FFF2-40B4-BE49-F238E27FC236}">
                <a16:creationId xmlns:a16="http://schemas.microsoft.com/office/drawing/2014/main" id="{B94106C8-30DD-A9F6-B156-03D36EF2C9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84757" y="449603"/>
            <a:ext cx="7460004" cy="421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150" y="584851"/>
            <a:ext cx="3954776" cy="406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3"/>
          <p:cNvSpPr txBox="1"/>
          <p:nvPr/>
        </p:nvSpPr>
        <p:spPr>
          <a:xfrm>
            <a:off x="52425" y="37738"/>
            <a:ext cx="8338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chivo"/>
                <a:ea typeface="Archivo"/>
                <a:cs typeface="Archivo"/>
                <a:sym typeface="Archivo"/>
              </a:rPr>
              <a:t>Community outreach and engagement</a:t>
            </a:r>
            <a:endParaRPr sz="17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01" name="Google Shape;2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000" y="605307"/>
            <a:ext cx="2620823" cy="28802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987" y="605300"/>
            <a:ext cx="2445799" cy="2049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025" y="2789425"/>
            <a:ext cx="2445800" cy="180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4" name="Google Shape;20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0124" y="2706400"/>
            <a:ext cx="2693743" cy="1969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43"/>
          <p:cNvPicPr preferRelativeResize="0"/>
          <p:nvPr/>
        </p:nvPicPr>
        <p:blipFill rotWithShape="1">
          <a:blip r:embed="rId8">
            <a:alphaModFix/>
          </a:blip>
          <a:srcRect l="6452" t="30303" r="-5875" b="28168"/>
          <a:stretch/>
        </p:blipFill>
        <p:spPr>
          <a:xfrm>
            <a:off x="88155" y="733800"/>
            <a:ext cx="1682051" cy="4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280" y="1364389"/>
            <a:ext cx="1605801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692" y="2112052"/>
            <a:ext cx="1662977" cy="4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280" y="2762891"/>
            <a:ext cx="1605800" cy="43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693" y="3410695"/>
            <a:ext cx="1662973" cy="39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29773" y="4017325"/>
            <a:ext cx="1467625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0285" y="4017323"/>
            <a:ext cx="157779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10649" y="631323"/>
            <a:ext cx="1705875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60685" y="2416399"/>
            <a:ext cx="1605801" cy="47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852262" y="1523855"/>
            <a:ext cx="622648" cy="62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07950" y="708870"/>
            <a:ext cx="2620827" cy="20975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4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451584" y="3155775"/>
            <a:ext cx="1424003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15825" y="1007665"/>
            <a:ext cx="2363499" cy="22489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4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877424" y="2706405"/>
            <a:ext cx="3365345" cy="18108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9" name="Google Shape;219;p4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721375" y="2200103"/>
            <a:ext cx="2602314" cy="24761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1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1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1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2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6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8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3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1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2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3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1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58A5A0-AA0B-1CD2-0230-66116FB2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12" y="483686"/>
            <a:ext cx="7411843" cy="4169161"/>
          </a:xfrm>
          <a:prstGeom prst="rect">
            <a:avLst/>
          </a:prstGeom>
        </p:spPr>
      </p:pic>
      <p:sp>
        <p:nvSpPr>
          <p:cNvPr id="5" name="Google Shape;173;p40">
            <a:extLst>
              <a:ext uri="{FF2B5EF4-FFF2-40B4-BE49-F238E27FC236}">
                <a16:creationId xmlns:a16="http://schemas.microsoft.com/office/drawing/2014/main" id="{B1CAB258-08BF-F790-4253-5A0B413EE9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419" y="37174"/>
            <a:ext cx="1739591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 b="0" dirty="0">
                <a:solidFill>
                  <a:srgbClr val="081C54"/>
                </a:solidFill>
                <a:latin typeface="Archivo Light"/>
                <a:ea typeface="Archivo Light"/>
                <a:cs typeface="Archivo Light"/>
                <a:sym typeface="Archivo Light"/>
              </a:rPr>
              <a:t>YouTube</a:t>
            </a:r>
            <a:endParaRPr sz="2800" b="0" i="0" u="none" strike="noStrike" cap="none" dirty="0">
              <a:solidFill>
                <a:srgbClr val="081C54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01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4F387D54-4B40-5F9E-D9E8-BBCA84167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769E7-84F0-53EE-9A19-A4229DDA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4164" y="527824"/>
            <a:ext cx="8013192" cy="4133386"/>
          </a:xfrm>
          <a:prstGeom prst="rect">
            <a:avLst/>
          </a:prstGeom>
        </p:spPr>
      </p:pic>
      <p:sp>
        <p:nvSpPr>
          <p:cNvPr id="5" name="Google Shape;173;p40">
            <a:extLst>
              <a:ext uri="{FF2B5EF4-FFF2-40B4-BE49-F238E27FC236}">
                <a16:creationId xmlns:a16="http://schemas.microsoft.com/office/drawing/2014/main" id="{6751C7A6-6F46-0A12-B329-6D65EEB81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419" y="37174"/>
            <a:ext cx="1739591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 b="0" dirty="0">
                <a:solidFill>
                  <a:srgbClr val="081C54"/>
                </a:solidFill>
                <a:latin typeface="Archivo Light"/>
                <a:ea typeface="Archivo Light"/>
                <a:cs typeface="Archivo Light"/>
                <a:sym typeface="Archivo Light"/>
              </a:rPr>
              <a:t>YouTube</a:t>
            </a:r>
            <a:endParaRPr sz="2800" b="0" i="0" u="none" strike="noStrike" cap="none" dirty="0">
              <a:solidFill>
                <a:srgbClr val="081C54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29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title"/>
          </p:nvPr>
        </p:nvSpPr>
        <p:spPr>
          <a:xfrm>
            <a:off x="233500" y="436075"/>
            <a:ext cx="21537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 b="0">
                <a:solidFill>
                  <a:srgbClr val="081C54"/>
                </a:solidFill>
                <a:latin typeface="Archivo Light"/>
                <a:ea typeface="Archivo Light"/>
                <a:cs typeface="Archivo Light"/>
                <a:sym typeface="Archivo Light"/>
              </a:rPr>
              <a:t>Some plans</a:t>
            </a:r>
            <a:endParaRPr sz="2800" b="0" i="0" u="none" strike="noStrike" cap="none">
              <a:solidFill>
                <a:srgbClr val="081C54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225" name="Google Shape;2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" y="1362075"/>
            <a:ext cx="4286250" cy="2419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6" name="Google Shape;226;p44"/>
          <p:cNvSpPr txBox="1">
            <a:spLocks noGrp="1"/>
          </p:cNvSpPr>
          <p:nvPr>
            <p:ph type="body" idx="1"/>
          </p:nvPr>
        </p:nvSpPr>
        <p:spPr>
          <a:xfrm>
            <a:off x="4436200" y="364180"/>
            <a:ext cx="4638900" cy="42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●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There is also an example which uses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Delphi</a:t>
            </a:r>
            <a:endParaRPr sz="17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●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Get this book which shows you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how to be a software developer</a:t>
            </a:r>
            <a:endParaRPr sz="17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●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Here it is in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RAD Studio</a:t>
            </a:r>
            <a:endParaRPr sz="17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●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Delphi on the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curriculum</a:t>
            </a: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Delphi on the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guest list</a:t>
            </a:r>
            <a:endParaRPr sz="17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●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Joint events for</a:t>
            </a:r>
            <a:endParaRPr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●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More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written content</a:t>
            </a: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all the time</a:t>
            </a:r>
            <a:endParaRPr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●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On this week’s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webinar</a:t>
            </a:r>
            <a:endParaRPr sz="17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27" name="Google Shape;2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581" y="3179085"/>
            <a:ext cx="1307275" cy="389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73B2534D-4D0C-6CAE-8091-75698E76F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>
            <a:extLst>
              <a:ext uri="{FF2B5EF4-FFF2-40B4-BE49-F238E27FC236}">
                <a16:creationId xmlns:a16="http://schemas.microsoft.com/office/drawing/2014/main" id="{FF4BA72E-C956-67AC-7D19-3D247E6CA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500" y="436075"/>
            <a:ext cx="21537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 b="0" i="0" u="none" strike="noStrike" cap="none" dirty="0">
                <a:solidFill>
                  <a:srgbClr val="081C54"/>
                </a:solidFill>
                <a:latin typeface="Archivo Light"/>
                <a:ea typeface="Archivo Light"/>
                <a:cs typeface="Archivo Light"/>
                <a:sym typeface="Archivo Light"/>
              </a:rPr>
              <a:t>Help me!</a:t>
            </a:r>
            <a:endParaRPr sz="2800" b="0" i="0" u="none" strike="noStrike" cap="none" dirty="0">
              <a:solidFill>
                <a:srgbClr val="081C54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4EB25-F605-1471-D7D8-8832378DE5C0}"/>
              </a:ext>
            </a:extLst>
          </p:cNvPr>
          <p:cNvSpPr txBox="1"/>
          <p:nvPr/>
        </p:nvSpPr>
        <p:spPr>
          <a:xfrm>
            <a:off x="153239" y="1587630"/>
            <a:ext cx="538975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tinyurl.com/iusedelphi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368FA-FE9B-2AE8-5B8A-CB93FEE7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32" y="74341"/>
            <a:ext cx="3420029" cy="4504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11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8ECACD97-7F39-6DCB-5646-1518E65D1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3">
            <a:extLst>
              <a:ext uri="{FF2B5EF4-FFF2-40B4-BE49-F238E27FC236}">
                <a16:creationId xmlns:a16="http://schemas.microsoft.com/office/drawing/2014/main" id="{20B942B7-246F-9D3C-36FE-0313FD9125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9442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>
            <a:extLst>
              <a:ext uri="{FF2B5EF4-FFF2-40B4-BE49-F238E27FC236}">
                <a16:creationId xmlns:a16="http://schemas.microsoft.com/office/drawing/2014/main" id="{45F24BB0-D302-0CC8-8E27-0685B31A300A}"/>
              </a:ext>
            </a:extLst>
          </p:cNvPr>
          <p:cNvPicPr preferRelativeResize="0"/>
          <p:nvPr/>
        </p:nvPicPr>
        <p:blipFill>
          <a:blip r:embed="rId4"/>
          <a:srcRect t="22" b="22"/>
          <a:stretch/>
        </p:blipFill>
        <p:spPr>
          <a:xfrm>
            <a:off x="1238241" y="1045075"/>
            <a:ext cx="1824300" cy="1824300"/>
          </a:xfrm>
          <a:prstGeom prst="ellipse">
            <a:avLst/>
          </a:prstGeom>
          <a:noFill/>
          <a:ln w="152400" cap="flat" cmpd="sng">
            <a:solidFill>
              <a:srgbClr val="E0DF0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123;p33">
            <a:extLst>
              <a:ext uri="{FF2B5EF4-FFF2-40B4-BE49-F238E27FC236}">
                <a16:creationId xmlns:a16="http://schemas.microsoft.com/office/drawing/2014/main" id="{89C52225-1C48-CC8F-16CA-CB7C2A698B18}"/>
              </a:ext>
            </a:extLst>
          </p:cNvPr>
          <p:cNvSpPr txBox="1"/>
          <p:nvPr/>
        </p:nvSpPr>
        <p:spPr>
          <a:xfrm>
            <a:off x="850666" y="2964625"/>
            <a:ext cx="2929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Ian Barker</a:t>
            </a:r>
            <a:endParaRPr sz="50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4" name="Google Shape;124;p33">
            <a:extLst>
              <a:ext uri="{FF2B5EF4-FFF2-40B4-BE49-F238E27FC236}">
                <a16:creationId xmlns:a16="http://schemas.microsoft.com/office/drawing/2014/main" id="{263815B5-9E23-9E1B-72FD-B90314069089}"/>
              </a:ext>
            </a:extLst>
          </p:cNvPr>
          <p:cNvSpPr txBox="1"/>
          <p:nvPr/>
        </p:nvSpPr>
        <p:spPr>
          <a:xfrm>
            <a:off x="160849" y="3581408"/>
            <a:ext cx="5016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ED463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Developer Advocate</a:t>
            </a:r>
            <a:endParaRPr sz="3700">
              <a:solidFill>
                <a:srgbClr val="ED463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3700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9442" cy="5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4"/>
          <p:cNvSpPr txBox="1"/>
          <p:nvPr/>
        </p:nvSpPr>
        <p:spPr>
          <a:xfrm>
            <a:off x="203175" y="988475"/>
            <a:ext cx="43179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ED463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There is also an example which uses Delphi...</a:t>
            </a:r>
            <a:endParaRPr sz="3700">
              <a:solidFill>
                <a:srgbClr val="ED463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162025" y="118550"/>
            <a:ext cx="87579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>
                <a:solidFill>
                  <a:srgbClr val="ED4631"/>
                </a:solidFill>
              </a:rPr>
              <a:t>May 11 2023..</a:t>
            </a:r>
            <a:endParaRPr sz="2800" i="0" u="none" strike="noStrike" cap="none">
              <a:solidFill>
                <a:srgbClr val="ED4631"/>
              </a:solidFill>
            </a:endParaRPr>
          </a:p>
        </p:txBody>
      </p:sp>
      <p:pic>
        <p:nvPicPr>
          <p:cNvPr id="136" name="Google Shape;1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962" y="657950"/>
            <a:ext cx="7107312" cy="39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>
            <a:spLocks noGrp="1"/>
          </p:cNvSpPr>
          <p:nvPr>
            <p:ph type="body" idx="1"/>
          </p:nvPr>
        </p:nvSpPr>
        <p:spPr>
          <a:xfrm>
            <a:off x="3204400" y="955120"/>
            <a:ext cx="5715600" cy="25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</a:pP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Automatically</a:t>
            </a:r>
            <a:r>
              <a:rPr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updates with new webinar content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</a:pPr>
            <a:r>
              <a:rPr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Snack-sized ‘influencer style’ webinars designed to create a sense of </a:t>
            </a: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community</a:t>
            </a:r>
            <a:endParaRPr sz="18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</a:pP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Single subject</a:t>
            </a:r>
            <a:r>
              <a:rPr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step-by-step, graphically rich, easy to follow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3144900" y="488475"/>
            <a:ext cx="54765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 b="0">
                <a:solidFill>
                  <a:srgbClr val="081C54"/>
                </a:solidFill>
                <a:latin typeface="Archivo Light"/>
                <a:ea typeface="Archivo Light"/>
                <a:cs typeface="Archivo Light"/>
                <a:sym typeface="Archivo Light"/>
              </a:rPr>
              <a:t>Emphasizing learning in the IDE</a:t>
            </a:r>
            <a:endParaRPr sz="2800" b="0" i="0" u="none" strike="noStrike" cap="none">
              <a:solidFill>
                <a:srgbClr val="081C54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43" name="Google Shape;1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25" y="517075"/>
            <a:ext cx="2867362" cy="3782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4" name="Google Shape;144;p36"/>
          <p:cNvSpPr txBox="1"/>
          <p:nvPr/>
        </p:nvSpPr>
        <p:spPr>
          <a:xfrm>
            <a:off x="3393500" y="3449825"/>
            <a:ext cx="51699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Aimed at the person who opens the IDE for the first time and says “</a:t>
            </a:r>
            <a:r>
              <a:rPr lang="en" sz="1800" b="1" i="1">
                <a:solidFill>
                  <a:srgbClr val="EB2D2E"/>
                </a:solidFill>
                <a:latin typeface="Archivo"/>
                <a:ea typeface="Archivo"/>
                <a:cs typeface="Archivo"/>
                <a:sym typeface="Archivo"/>
              </a:rPr>
              <a:t>what can I do with RAD Studio?</a:t>
            </a: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”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45" name="Google Shape;145;p36" descr="a yellow hand pointing to the left with its index finger .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807" y="3244863"/>
            <a:ext cx="11144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title"/>
          </p:nvPr>
        </p:nvSpPr>
        <p:spPr>
          <a:xfrm>
            <a:off x="162025" y="436050"/>
            <a:ext cx="87579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 b="0">
                <a:solidFill>
                  <a:srgbClr val="081C54"/>
                </a:solidFill>
                <a:latin typeface="Archivo Light"/>
                <a:ea typeface="Archivo Light"/>
                <a:cs typeface="Archivo Light"/>
                <a:sym typeface="Archivo Light"/>
              </a:rPr>
              <a:t>Modernizing and expanding our outreach</a:t>
            </a:r>
            <a:endParaRPr sz="2800" b="0" i="0" u="none" strike="noStrike" cap="none">
              <a:solidFill>
                <a:srgbClr val="081C54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51" name="Google Shape;151;p37"/>
          <p:cNvSpPr txBox="1"/>
          <p:nvPr/>
        </p:nvSpPr>
        <p:spPr>
          <a:xfrm>
            <a:off x="6294550" y="1280250"/>
            <a:ext cx="2625300" cy="29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Overhauled our organic content to make it </a:t>
            </a: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approachable</a:t>
            </a: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engaging</a:t>
            </a: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informative</a:t>
            </a:r>
            <a:endParaRPr sz="18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Making use of the ‘social graph’ to reach more </a:t>
            </a: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net new</a:t>
            </a: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 viewers and potential customers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52" name="Google Shape;1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7850"/>
            <a:ext cx="5989750" cy="31879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>
            <a:spLocks noGrp="1"/>
          </p:cNvSpPr>
          <p:nvPr>
            <p:ph type="title"/>
          </p:nvPr>
        </p:nvSpPr>
        <p:spPr>
          <a:xfrm>
            <a:off x="162025" y="331563"/>
            <a:ext cx="37977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 b="0">
                <a:solidFill>
                  <a:srgbClr val="081C54"/>
                </a:solidFill>
                <a:latin typeface="Archivo Light"/>
                <a:ea typeface="Archivo Light"/>
                <a:cs typeface="Archivo Light"/>
                <a:sym typeface="Archivo Light"/>
              </a:rPr>
              <a:t>Learning resources</a:t>
            </a:r>
            <a:endParaRPr sz="2800" b="0" i="0" u="none" strike="noStrike" cap="none">
              <a:solidFill>
                <a:srgbClr val="081C54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58" name="Google Shape;1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450" y="365425"/>
            <a:ext cx="4662477" cy="2631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20" y="865855"/>
            <a:ext cx="3230640" cy="1817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20" y="2787780"/>
            <a:ext cx="3230625" cy="1817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1" name="Google Shape;161;p38"/>
          <p:cNvSpPr txBox="1"/>
          <p:nvPr/>
        </p:nvSpPr>
        <p:spPr>
          <a:xfrm>
            <a:off x="3558800" y="3125746"/>
            <a:ext cx="5485200" cy="15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chivo"/>
                <a:ea typeface="Archivo"/>
                <a:cs typeface="Archivo"/>
                <a:sym typeface="Archivo"/>
              </a:rPr>
              <a:t>Producing our own ‘official’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educational content</a:t>
            </a:r>
            <a:r>
              <a:rPr lang="en" sz="1700">
                <a:latin typeface="Archivo"/>
                <a:ea typeface="Archivo"/>
                <a:cs typeface="Archivo"/>
                <a:sym typeface="Archivo"/>
              </a:rPr>
              <a:t> available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free</a:t>
            </a:r>
            <a:r>
              <a:rPr lang="en" sz="1700">
                <a:latin typeface="Archivo"/>
                <a:ea typeface="Archivo"/>
                <a:cs typeface="Archivo"/>
                <a:sym typeface="Archivo"/>
              </a:rPr>
              <a:t> as an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incentive </a:t>
            </a: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 sales and upgrades </a:t>
            </a:r>
            <a:endParaRPr sz="17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chivo"/>
                <a:ea typeface="Archivo"/>
                <a:cs typeface="Archivo"/>
                <a:sym typeface="Archivo"/>
              </a:rPr>
              <a:t>On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embarcaderoacademy.com </a:t>
            </a: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with </a:t>
            </a:r>
            <a:r>
              <a:rPr lang="en" sz="17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more</a:t>
            </a: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courses and content planned</a:t>
            </a:r>
            <a:endParaRPr sz="17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>
            <a:spLocks noGrp="1"/>
          </p:cNvSpPr>
          <p:nvPr>
            <p:ph type="title"/>
          </p:nvPr>
        </p:nvSpPr>
        <p:spPr>
          <a:xfrm>
            <a:off x="162025" y="436050"/>
            <a:ext cx="87579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 b="0">
                <a:solidFill>
                  <a:srgbClr val="081C54"/>
                </a:solidFill>
                <a:latin typeface="Archivo Light"/>
                <a:ea typeface="Archivo Light"/>
                <a:cs typeface="Archivo Light"/>
                <a:sym typeface="Archivo Light"/>
              </a:rPr>
              <a:t>Is it working?</a:t>
            </a:r>
            <a:endParaRPr sz="2800" b="0" i="0" u="none" strike="noStrike" cap="none">
              <a:solidFill>
                <a:srgbClr val="081C54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67" name="Google Shape;167;p39"/>
          <p:cNvSpPr txBox="1"/>
          <p:nvPr/>
        </p:nvSpPr>
        <p:spPr>
          <a:xfrm>
            <a:off x="6265950" y="1038400"/>
            <a:ext cx="2778000" cy="3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Obviously, </a:t>
            </a: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sales</a:t>
            </a: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 and </a:t>
            </a: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retention</a:t>
            </a: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 are the key evergreen metric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But 15 months ago we were </a:t>
            </a: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number 17🥹</a:t>
            </a:r>
            <a:endParaRPr sz="18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Now, </a:t>
            </a:r>
            <a:r>
              <a:rPr lang="en" sz="1800" b="1">
                <a:solidFill>
                  <a:srgbClr val="EB2D2E"/>
                </a:solidFill>
                <a:latin typeface="Archivo"/>
                <a:ea typeface="Archivo"/>
                <a:cs typeface="Archivo"/>
                <a:sym typeface="Archivo"/>
              </a:rPr>
              <a:t>we are in the top 10 🥳</a:t>
            </a:r>
            <a:endParaRPr sz="1800" b="1">
              <a:solidFill>
                <a:srgbClr val="EB2D2E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It means nothing at all, and it means </a:t>
            </a:r>
            <a:r>
              <a:rPr lang="en" sz="1800" b="1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everything</a:t>
            </a:r>
            <a:endParaRPr sz="1800" b="1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68" name="Google Shape;1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" y="1038388"/>
            <a:ext cx="5989752" cy="34822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 txBox="1">
            <a:spLocks noGrp="1"/>
          </p:cNvSpPr>
          <p:nvPr>
            <p:ph type="title"/>
          </p:nvPr>
        </p:nvSpPr>
        <p:spPr>
          <a:xfrm>
            <a:off x="81025" y="298750"/>
            <a:ext cx="3759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3200"/>
              <a:buFont typeface="Calibri"/>
              <a:buNone/>
            </a:pPr>
            <a:r>
              <a:rPr lang="en" sz="2800" b="0" dirty="0">
                <a:solidFill>
                  <a:srgbClr val="081C54"/>
                </a:solidFill>
                <a:latin typeface="Archivo Light"/>
                <a:ea typeface="Archivo Light"/>
                <a:cs typeface="Archivo Light"/>
                <a:sym typeface="Archivo Light"/>
              </a:rPr>
              <a:t>Positivity is picking up</a:t>
            </a:r>
            <a:endParaRPr sz="2800" b="0" i="0" u="none" strike="noStrike" cap="none" dirty="0">
              <a:solidFill>
                <a:srgbClr val="081C54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74" name="Google Shape;1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5" y="914885"/>
            <a:ext cx="2255775" cy="1872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0" y="2963675"/>
            <a:ext cx="4088376" cy="1584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40"/>
          <p:cNvPicPr preferRelativeResize="0"/>
          <p:nvPr/>
        </p:nvPicPr>
        <p:blipFill rotWithShape="1">
          <a:blip r:embed="rId5">
            <a:alphaModFix/>
          </a:blip>
          <a:srcRect l="23531" r="20468" b="5882"/>
          <a:stretch/>
        </p:blipFill>
        <p:spPr>
          <a:xfrm>
            <a:off x="8176699" y="1115050"/>
            <a:ext cx="917150" cy="14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3825" y="411450"/>
            <a:ext cx="3731323" cy="2798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0628" y="3490395"/>
            <a:ext cx="1048025" cy="1048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7619" y="3490395"/>
            <a:ext cx="1086150" cy="1086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2734" y="3490395"/>
            <a:ext cx="1086150" cy="10861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57850" y="3490395"/>
            <a:ext cx="1091451" cy="1091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37075" y="923920"/>
            <a:ext cx="1940808" cy="18726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/>
        </p:nvSpPr>
        <p:spPr>
          <a:xfrm>
            <a:off x="52425" y="15434"/>
            <a:ext cx="8338800" cy="45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EB2D2E"/>
                </a:solidFill>
                <a:latin typeface="Archivo"/>
                <a:ea typeface="Archivo"/>
                <a:cs typeface="Archivo"/>
                <a:sym typeface="Archivo"/>
              </a:rPr>
              <a:t>Selected events:</a:t>
            </a:r>
            <a:r>
              <a:rPr lang="en" sz="1700" dirty="0">
                <a:latin typeface="Archivo"/>
                <a:ea typeface="Archivo"/>
                <a:cs typeface="Archivo"/>
                <a:sym typeface="Archivo"/>
              </a:rPr>
              <a:t> The </a:t>
            </a:r>
            <a:r>
              <a:rPr lang="en" sz="1700" b="1" dirty="0">
                <a:solidFill>
                  <a:srgbClr val="0070C0"/>
                </a:solidFill>
                <a:latin typeface="Archivo"/>
                <a:ea typeface="Archivo"/>
                <a:cs typeface="Archivo"/>
                <a:sym typeface="Archivo"/>
              </a:rPr>
              <a:t>Delphi Summit</a:t>
            </a:r>
            <a:r>
              <a:rPr lang="en" sz="1700" dirty="0">
                <a:latin typeface="Archivo"/>
                <a:ea typeface="Archivo"/>
                <a:cs typeface="Archivo"/>
                <a:sym typeface="Archivo"/>
              </a:rPr>
              <a:t> held in Amsterdam, The Netherlands</a:t>
            </a:r>
            <a:endParaRPr sz="1700" b="1" dirty="0">
              <a:solidFill>
                <a:srgbClr val="0070C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" name="Online Media 1" title="Delphi Summit 2024 After Movie">
            <a:hlinkClick r:id="" action="ppaction://media"/>
            <a:extLst>
              <a:ext uri="{FF2B5EF4-FFF2-40B4-BE49-F238E27FC236}">
                <a16:creationId xmlns:a16="http://schemas.microsoft.com/office/drawing/2014/main" id="{ED14B1E2-C616-5E77-28AD-4CB2E4BB47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21649" y="474261"/>
            <a:ext cx="7430549" cy="4194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523</Words>
  <Application>Microsoft Office PowerPoint</Application>
  <PresentationFormat>On-screen Show (16:9)</PresentationFormat>
  <Paragraphs>57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Archivo</vt:lpstr>
      <vt:lpstr>Consolas</vt:lpstr>
      <vt:lpstr>Archivo SemiBold</vt:lpstr>
      <vt:lpstr>Noto Sans Symbols</vt:lpstr>
      <vt:lpstr>Proxima Nova</vt:lpstr>
      <vt:lpstr>Calibri</vt:lpstr>
      <vt:lpstr>Quattrocento Sans</vt:lpstr>
      <vt:lpstr>Oswald Medium</vt:lpstr>
      <vt:lpstr>Archivo Light</vt:lpstr>
      <vt:lpstr>Arial</vt:lpstr>
      <vt:lpstr>Simple Light</vt:lpstr>
      <vt:lpstr>Office Theme</vt:lpstr>
      <vt:lpstr>PowerPoint Presentation</vt:lpstr>
      <vt:lpstr>PowerPoint Presentation</vt:lpstr>
      <vt:lpstr>May 11 2023..</vt:lpstr>
      <vt:lpstr>Emphasizing learning in the IDE</vt:lpstr>
      <vt:lpstr>Modernizing and expanding our outreach</vt:lpstr>
      <vt:lpstr>Learning resources</vt:lpstr>
      <vt:lpstr>Is it working?</vt:lpstr>
      <vt:lpstr>Positivity is picking up</vt:lpstr>
      <vt:lpstr>PowerPoint Presentation</vt:lpstr>
      <vt:lpstr>PowerPoint Presentation</vt:lpstr>
      <vt:lpstr>PowerPoint Presentation</vt:lpstr>
      <vt:lpstr>YouTube</vt:lpstr>
      <vt:lpstr>YouTube</vt:lpstr>
      <vt:lpstr>Some plans</vt:lpstr>
      <vt:lpstr>Help me!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Ian Barker</cp:lastModifiedBy>
  <cp:revision>5</cp:revision>
  <dcterms:modified xsi:type="dcterms:W3CDTF">2024-10-24T09:03:55Z</dcterms:modified>
</cp:coreProperties>
</file>